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74" r:id="rId8"/>
    <p:sldId id="260" r:id="rId9"/>
    <p:sldId id="261" r:id="rId10"/>
    <p:sldId id="280" r:id="rId11"/>
    <p:sldId id="262" r:id="rId12"/>
    <p:sldId id="263" r:id="rId13"/>
    <p:sldId id="277" r:id="rId14"/>
    <p:sldId id="278" r:id="rId15"/>
    <p:sldId id="279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notesSlide" Target="../notesSlides/notesSlide9.xml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18.png"/><Relationship Id="rId11" Type="http://schemas.openxmlformats.org/officeDocument/2006/relationships/image" Target="../media/image17.png"/><Relationship Id="rId10" Type="http://schemas.openxmlformats.org/officeDocument/2006/relationships/tags" Target="../tags/tag9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3" Type="http://schemas.openxmlformats.org/officeDocument/2006/relationships/notesSlide" Target="../notesSlides/notesSlide10.xml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19.png"/><Relationship Id="rId10" Type="http://schemas.openxmlformats.org/officeDocument/2006/relationships/tags" Target="../tags/tag18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5" Type="http://schemas.openxmlformats.org/officeDocument/2006/relationships/notesSlide" Target="../notesSlides/notesSlide11.xml"/><Relationship Id="rId14" Type="http://schemas.openxmlformats.org/officeDocument/2006/relationships/slideLayout" Target="../slideLayouts/slideLayout2.xml"/><Relationship Id="rId13" Type="http://schemas.openxmlformats.org/officeDocument/2006/relationships/tags" Target="../tags/tag28.xml"/><Relationship Id="rId12" Type="http://schemas.openxmlformats.org/officeDocument/2006/relationships/image" Target="../media/image21.png"/><Relationship Id="rId11" Type="http://schemas.openxmlformats.org/officeDocument/2006/relationships/image" Target="../media/image20.png"/><Relationship Id="rId10" Type="http://schemas.openxmlformats.org/officeDocument/2006/relationships/tags" Target="../tags/tag27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5" Type="http://schemas.openxmlformats.org/officeDocument/2006/relationships/notesSlide" Target="../notesSlides/notesSlide12.xml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23.png"/><Relationship Id="rId12" Type="http://schemas.openxmlformats.org/officeDocument/2006/relationships/image" Target="../media/image22.png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4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7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image" Target="../media/image30.png"/><Relationship Id="rId3" Type="http://schemas.openxmlformats.org/officeDocument/2006/relationships/tags" Target="../tags/tag39.xml"/><Relationship Id="rId2" Type="http://schemas.openxmlformats.org/officeDocument/2006/relationships/image" Target="../media/image29.png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image" Target="../media/image6.png"/><Relationship Id="rId23" Type="http://schemas.openxmlformats.org/officeDocument/2006/relationships/notesSlide" Target="../notesSlides/notesSlide18.xml"/><Relationship Id="rId22" Type="http://schemas.openxmlformats.org/officeDocument/2006/relationships/slideLayout" Target="../slideLayouts/slideLayout2.xml"/><Relationship Id="rId21" Type="http://schemas.openxmlformats.org/officeDocument/2006/relationships/image" Target="../media/image31.png"/><Relationship Id="rId20" Type="http://schemas.openxmlformats.org/officeDocument/2006/relationships/tags" Target="../tags/tag60.xml"/><Relationship Id="rId2" Type="http://schemas.openxmlformats.org/officeDocument/2006/relationships/tags" Target="../tags/tag43.xml"/><Relationship Id="rId19" Type="http://schemas.openxmlformats.org/officeDocument/2006/relationships/tags" Target="../tags/tag59.xml"/><Relationship Id="rId18" Type="http://schemas.openxmlformats.org/officeDocument/2006/relationships/tags" Target="../tags/tag58.xml"/><Relationship Id="rId17" Type="http://schemas.openxmlformats.org/officeDocument/2006/relationships/tags" Target="../tags/tag57.xml"/><Relationship Id="rId16" Type="http://schemas.openxmlformats.org/officeDocument/2006/relationships/tags" Target="../tags/tag56.xml"/><Relationship Id="rId15" Type="http://schemas.openxmlformats.org/officeDocument/2006/relationships/tags" Target="../tags/tag55.xml"/><Relationship Id="rId14" Type="http://schemas.openxmlformats.org/officeDocument/2006/relationships/tags" Target="../tags/tag54.xml"/><Relationship Id="rId13" Type="http://schemas.openxmlformats.org/officeDocument/2006/relationships/tags" Target="../tags/tag53.xml"/><Relationship Id="rId12" Type="http://schemas.openxmlformats.org/officeDocument/2006/relationships/tags" Target="../tags/tag52.xml"/><Relationship Id="rId11" Type="http://schemas.openxmlformats.org/officeDocument/2006/relationships/tags" Target="../tags/tag51.xml"/><Relationship Id="rId10" Type="http://schemas.openxmlformats.org/officeDocument/2006/relationships/tags" Target="../tags/tag50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6.png"/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7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248" y="4443984"/>
            <a:ext cx="3858768" cy="594360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192" y="4443984"/>
            <a:ext cx="3858768" cy="59436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202936" y="4562856"/>
            <a:ext cx="33832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Date: 2025.4.30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1078992" y="4562856"/>
            <a:ext cx="33832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zh-CN" altLang="en-US" sz="232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汇报人</a:t>
            </a:r>
            <a:r>
              <a:rPr lang="en-US" sz="232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</a:t>
            </a:r>
            <a:r>
              <a:rPr lang="zh-CN" altLang="en-US" sz="232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徐鹏强</a:t>
            </a:r>
            <a:r>
              <a:rPr lang="en-US" sz="232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829310" y="2162810"/>
            <a:ext cx="7994650" cy="18472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7690"/>
              </a:lnSpc>
              <a:buNone/>
            </a:pPr>
            <a:r>
              <a:rPr lang="zh-CN" altLang="en-US" sz="641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校园二手平台</a:t>
            </a:r>
            <a:r>
              <a:rPr lang="en-US" sz="641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项目</a:t>
            </a:r>
            <a:endParaRPr lang="en-US" sz="6410" dirty="0">
              <a:solidFill>
                <a:srgbClr val="615151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7690"/>
              </a:lnSpc>
              <a:buNone/>
            </a:pPr>
            <a:r>
              <a:rPr lang="en-US" sz="641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开发进度汇报</a:t>
            </a:r>
            <a:endParaRPr lang="en-US" sz="641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8" name="Text 0"/>
          <p:cNvSpPr/>
          <p:nvPr>
            <p:custDataLst>
              <p:tags r:id="rId2"/>
            </p:custDataLst>
          </p:nvPr>
        </p:nvSpPr>
        <p:spPr>
          <a:xfrm>
            <a:off x="5952744" y="5010912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0" name="Text 2"/>
          <p:cNvSpPr/>
          <p:nvPr>
            <p:custDataLst>
              <p:tags r:id="rId3"/>
            </p:custDataLst>
          </p:nvPr>
        </p:nvSpPr>
        <p:spPr>
          <a:xfrm>
            <a:off x="7726680" y="558698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1" name="Text 3"/>
          <p:cNvSpPr/>
          <p:nvPr>
            <p:custDataLst>
              <p:tags r:id="rId4"/>
            </p:custDataLst>
          </p:nvPr>
        </p:nvSpPr>
        <p:spPr>
          <a:xfrm>
            <a:off x="7726680" y="2560320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2" name="Text 4"/>
          <p:cNvSpPr/>
          <p:nvPr>
            <p:custDataLst>
              <p:tags r:id="rId5"/>
            </p:custDataLst>
          </p:nvPr>
        </p:nvSpPr>
        <p:spPr>
          <a:xfrm>
            <a:off x="8823960" y="407822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3" name="Text 5"/>
          <p:cNvSpPr/>
          <p:nvPr>
            <p:custDataLst>
              <p:tags r:id="rId6"/>
            </p:custDataLst>
          </p:nvPr>
        </p:nvSpPr>
        <p:spPr>
          <a:xfrm>
            <a:off x="10177272" y="4251960"/>
            <a:ext cx="3511296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4" name="Text 6"/>
          <p:cNvSpPr/>
          <p:nvPr>
            <p:custDataLst>
              <p:tags r:id="rId7"/>
            </p:custDataLst>
          </p:nvPr>
        </p:nvSpPr>
        <p:spPr>
          <a:xfrm>
            <a:off x="9710928" y="2624328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5" name="Text 7"/>
          <p:cNvSpPr/>
          <p:nvPr>
            <p:custDataLst>
              <p:tags r:id="rId8"/>
            </p:custDataLst>
          </p:nvPr>
        </p:nvSpPr>
        <p:spPr>
          <a:xfrm>
            <a:off x="950976" y="547725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7" name="Text 9"/>
          <p:cNvSpPr/>
          <p:nvPr/>
        </p:nvSpPr>
        <p:spPr>
          <a:xfrm>
            <a:off x="832104" y="1051560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前端进度</a:t>
            </a:r>
            <a:endParaRPr lang="en-US" sz="4640" dirty="0"/>
          </a:p>
        </p:txBody>
      </p:sp>
      <p:sp>
        <p:nvSpPr>
          <p:cNvPr id="18" name="Text 10"/>
          <p:cNvSpPr/>
          <p:nvPr>
            <p:custDataLst>
              <p:tags r:id="rId9"/>
            </p:custDataLst>
          </p:nvPr>
        </p:nvSpPr>
        <p:spPr>
          <a:xfrm>
            <a:off x="9710928" y="588873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9" name="Text 11"/>
          <p:cNvSpPr/>
          <p:nvPr>
            <p:custDataLst>
              <p:tags r:id="rId10"/>
            </p:custDataLst>
          </p:nvPr>
        </p:nvSpPr>
        <p:spPr>
          <a:xfrm>
            <a:off x="831850" y="1918335"/>
            <a:ext cx="5120640" cy="5111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根据墨刀设计图进行前端ui复现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，并及时提交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git</a:t>
            </a:r>
            <a:endParaRPr lang="en-US" altLang="zh-CN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pic>
        <p:nvPicPr>
          <p:cNvPr id="20" name="图片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8630" y="2842895"/>
            <a:ext cx="8150225" cy="4783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40320" y="2063750"/>
            <a:ext cx="6468745" cy="55778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890"/>
            <a:ext cx="14791055" cy="8238490"/>
          </a:xfrm>
          <a:prstGeom prst="rect">
            <a:avLst/>
          </a:prstGeom>
        </p:spPr>
      </p:pic>
      <p:sp>
        <p:nvSpPr>
          <p:cNvPr id="8" name="Text 0"/>
          <p:cNvSpPr/>
          <p:nvPr>
            <p:custDataLst>
              <p:tags r:id="rId2"/>
            </p:custDataLst>
          </p:nvPr>
        </p:nvSpPr>
        <p:spPr>
          <a:xfrm>
            <a:off x="5952744" y="5010912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0" name="Text 2"/>
          <p:cNvSpPr/>
          <p:nvPr>
            <p:custDataLst>
              <p:tags r:id="rId3"/>
            </p:custDataLst>
          </p:nvPr>
        </p:nvSpPr>
        <p:spPr>
          <a:xfrm>
            <a:off x="7726680" y="558698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1" name="Text 3"/>
          <p:cNvSpPr/>
          <p:nvPr>
            <p:custDataLst>
              <p:tags r:id="rId4"/>
            </p:custDataLst>
          </p:nvPr>
        </p:nvSpPr>
        <p:spPr>
          <a:xfrm>
            <a:off x="7726680" y="2560320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2" name="Text 4"/>
          <p:cNvSpPr/>
          <p:nvPr>
            <p:custDataLst>
              <p:tags r:id="rId5"/>
            </p:custDataLst>
          </p:nvPr>
        </p:nvSpPr>
        <p:spPr>
          <a:xfrm>
            <a:off x="8823960" y="407822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3" name="Text 5"/>
          <p:cNvSpPr/>
          <p:nvPr>
            <p:custDataLst>
              <p:tags r:id="rId6"/>
            </p:custDataLst>
          </p:nvPr>
        </p:nvSpPr>
        <p:spPr>
          <a:xfrm>
            <a:off x="10177272" y="4251960"/>
            <a:ext cx="3511296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4" name="Text 6"/>
          <p:cNvSpPr/>
          <p:nvPr>
            <p:custDataLst>
              <p:tags r:id="rId7"/>
            </p:custDataLst>
          </p:nvPr>
        </p:nvSpPr>
        <p:spPr>
          <a:xfrm>
            <a:off x="9710928" y="2624328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5" name="Text 7"/>
          <p:cNvSpPr/>
          <p:nvPr>
            <p:custDataLst>
              <p:tags r:id="rId8"/>
            </p:custDataLst>
          </p:nvPr>
        </p:nvSpPr>
        <p:spPr>
          <a:xfrm>
            <a:off x="950976" y="547725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7" name="Text 9"/>
          <p:cNvSpPr/>
          <p:nvPr/>
        </p:nvSpPr>
        <p:spPr>
          <a:xfrm>
            <a:off x="832104" y="1051560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前端进度</a:t>
            </a:r>
            <a:endParaRPr lang="en-US" sz="4640" dirty="0"/>
          </a:p>
        </p:txBody>
      </p:sp>
      <p:sp>
        <p:nvSpPr>
          <p:cNvPr id="18" name="Text 10"/>
          <p:cNvSpPr/>
          <p:nvPr>
            <p:custDataLst>
              <p:tags r:id="rId9"/>
            </p:custDataLst>
          </p:nvPr>
        </p:nvSpPr>
        <p:spPr>
          <a:xfrm>
            <a:off x="9710928" y="588873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9" name="Text 11"/>
          <p:cNvSpPr/>
          <p:nvPr>
            <p:custDataLst>
              <p:tags r:id="rId10"/>
            </p:custDataLst>
          </p:nvPr>
        </p:nvSpPr>
        <p:spPr>
          <a:xfrm>
            <a:off x="831850" y="1918335"/>
            <a:ext cx="7969250" cy="5461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登录注册页面实现，以及个人中心修改个人信息、修改密码实现，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接口联调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1230" y="2429510"/>
            <a:ext cx="7856220" cy="54559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887970" y="2595880"/>
            <a:ext cx="6256655" cy="43453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890"/>
            <a:ext cx="14791055" cy="8238490"/>
          </a:xfrm>
          <a:prstGeom prst="rect">
            <a:avLst/>
          </a:prstGeom>
        </p:spPr>
      </p:pic>
      <p:sp>
        <p:nvSpPr>
          <p:cNvPr id="8" name="Text 0"/>
          <p:cNvSpPr/>
          <p:nvPr>
            <p:custDataLst>
              <p:tags r:id="rId2"/>
            </p:custDataLst>
          </p:nvPr>
        </p:nvSpPr>
        <p:spPr>
          <a:xfrm>
            <a:off x="5952744" y="5010912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0" name="Text 2"/>
          <p:cNvSpPr/>
          <p:nvPr>
            <p:custDataLst>
              <p:tags r:id="rId3"/>
            </p:custDataLst>
          </p:nvPr>
        </p:nvSpPr>
        <p:spPr>
          <a:xfrm>
            <a:off x="7726680" y="558698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1" name="Text 3"/>
          <p:cNvSpPr/>
          <p:nvPr>
            <p:custDataLst>
              <p:tags r:id="rId4"/>
            </p:custDataLst>
          </p:nvPr>
        </p:nvSpPr>
        <p:spPr>
          <a:xfrm>
            <a:off x="7726680" y="2560320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2" name="Text 4"/>
          <p:cNvSpPr/>
          <p:nvPr>
            <p:custDataLst>
              <p:tags r:id="rId5"/>
            </p:custDataLst>
          </p:nvPr>
        </p:nvSpPr>
        <p:spPr>
          <a:xfrm>
            <a:off x="8823960" y="407822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3" name="Text 5"/>
          <p:cNvSpPr/>
          <p:nvPr>
            <p:custDataLst>
              <p:tags r:id="rId6"/>
            </p:custDataLst>
          </p:nvPr>
        </p:nvSpPr>
        <p:spPr>
          <a:xfrm>
            <a:off x="10177272" y="4251960"/>
            <a:ext cx="3511296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4" name="Text 6"/>
          <p:cNvSpPr/>
          <p:nvPr>
            <p:custDataLst>
              <p:tags r:id="rId7"/>
            </p:custDataLst>
          </p:nvPr>
        </p:nvSpPr>
        <p:spPr>
          <a:xfrm>
            <a:off x="9710928" y="2624328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5" name="Text 7"/>
          <p:cNvSpPr/>
          <p:nvPr>
            <p:custDataLst>
              <p:tags r:id="rId8"/>
            </p:custDataLst>
          </p:nvPr>
        </p:nvSpPr>
        <p:spPr>
          <a:xfrm>
            <a:off x="950976" y="547725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7" name="Text 9"/>
          <p:cNvSpPr/>
          <p:nvPr/>
        </p:nvSpPr>
        <p:spPr>
          <a:xfrm>
            <a:off x="832104" y="338455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前端进度</a:t>
            </a:r>
            <a:endParaRPr lang="en-US" sz="4640" dirty="0"/>
          </a:p>
        </p:txBody>
      </p:sp>
      <p:sp>
        <p:nvSpPr>
          <p:cNvPr id="18" name="Text 10"/>
          <p:cNvSpPr/>
          <p:nvPr>
            <p:custDataLst>
              <p:tags r:id="rId9"/>
            </p:custDataLst>
          </p:nvPr>
        </p:nvSpPr>
        <p:spPr>
          <a:xfrm>
            <a:off x="9710928" y="588873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9" name="Text 11"/>
          <p:cNvSpPr/>
          <p:nvPr>
            <p:custDataLst>
              <p:tags r:id="rId10"/>
            </p:custDataLst>
          </p:nvPr>
        </p:nvSpPr>
        <p:spPr>
          <a:xfrm>
            <a:off x="831850" y="1290320"/>
            <a:ext cx="3305810" cy="4616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商品展示以及分类筛选实现，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接口联调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8795" y="2429510"/>
            <a:ext cx="7649210" cy="465963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330565" y="2343150"/>
            <a:ext cx="6188710" cy="4645025"/>
          </a:xfrm>
          <a:prstGeom prst="rect">
            <a:avLst/>
          </a:prstGeom>
        </p:spPr>
      </p:pic>
      <p:sp>
        <p:nvSpPr>
          <p:cNvPr id="9" name="Text 11"/>
          <p:cNvSpPr/>
          <p:nvPr>
            <p:custDataLst>
              <p:tags r:id="rId13"/>
            </p:custDataLst>
          </p:nvPr>
        </p:nvSpPr>
        <p:spPr>
          <a:xfrm>
            <a:off x="8330565" y="1417320"/>
            <a:ext cx="5479415" cy="53530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我的商品界面展示、编辑、删除功能实现，接口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联调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890"/>
            <a:ext cx="14791055" cy="8238490"/>
          </a:xfrm>
          <a:prstGeom prst="rect">
            <a:avLst/>
          </a:prstGeom>
        </p:spPr>
      </p:pic>
      <p:sp>
        <p:nvSpPr>
          <p:cNvPr id="8" name="Text 0"/>
          <p:cNvSpPr/>
          <p:nvPr>
            <p:custDataLst>
              <p:tags r:id="rId2"/>
            </p:custDataLst>
          </p:nvPr>
        </p:nvSpPr>
        <p:spPr>
          <a:xfrm>
            <a:off x="5952744" y="5010912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0" name="Text 2"/>
          <p:cNvSpPr/>
          <p:nvPr>
            <p:custDataLst>
              <p:tags r:id="rId3"/>
            </p:custDataLst>
          </p:nvPr>
        </p:nvSpPr>
        <p:spPr>
          <a:xfrm>
            <a:off x="7726680" y="558698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1" name="Text 3"/>
          <p:cNvSpPr/>
          <p:nvPr>
            <p:custDataLst>
              <p:tags r:id="rId4"/>
            </p:custDataLst>
          </p:nvPr>
        </p:nvSpPr>
        <p:spPr>
          <a:xfrm>
            <a:off x="7726680" y="2560320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2" name="Text 4"/>
          <p:cNvSpPr/>
          <p:nvPr>
            <p:custDataLst>
              <p:tags r:id="rId5"/>
            </p:custDataLst>
          </p:nvPr>
        </p:nvSpPr>
        <p:spPr>
          <a:xfrm>
            <a:off x="8823960" y="407822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3" name="Text 5"/>
          <p:cNvSpPr/>
          <p:nvPr>
            <p:custDataLst>
              <p:tags r:id="rId6"/>
            </p:custDataLst>
          </p:nvPr>
        </p:nvSpPr>
        <p:spPr>
          <a:xfrm>
            <a:off x="10177272" y="4251960"/>
            <a:ext cx="3511296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4" name="Text 6"/>
          <p:cNvSpPr/>
          <p:nvPr>
            <p:custDataLst>
              <p:tags r:id="rId7"/>
            </p:custDataLst>
          </p:nvPr>
        </p:nvSpPr>
        <p:spPr>
          <a:xfrm>
            <a:off x="9710928" y="2624328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5" name="Text 7"/>
          <p:cNvSpPr/>
          <p:nvPr>
            <p:custDataLst>
              <p:tags r:id="rId8"/>
            </p:custDataLst>
          </p:nvPr>
        </p:nvSpPr>
        <p:spPr>
          <a:xfrm>
            <a:off x="950976" y="547725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7" name="Text 9"/>
          <p:cNvSpPr/>
          <p:nvPr/>
        </p:nvSpPr>
        <p:spPr>
          <a:xfrm>
            <a:off x="832104" y="338455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前端进度</a:t>
            </a:r>
            <a:endParaRPr lang="en-US" sz="4640" dirty="0"/>
          </a:p>
        </p:txBody>
      </p:sp>
      <p:sp>
        <p:nvSpPr>
          <p:cNvPr id="18" name="Text 10"/>
          <p:cNvSpPr/>
          <p:nvPr>
            <p:custDataLst>
              <p:tags r:id="rId9"/>
            </p:custDataLst>
          </p:nvPr>
        </p:nvSpPr>
        <p:spPr>
          <a:xfrm>
            <a:off x="9710928" y="588873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9" name="Text 11"/>
          <p:cNvSpPr/>
          <p:nvPr>
            <p:custDataLst>
              <p:tags r:id="rId10"/>
            </p:custDataLst>
          </p:nvPr>
        </p:nvSpPr>
        <p:spPr>
          <a:xfrm>
            <a:off x="831850" y="1290320"/>
            <a:ext cx="3305810" cy="46164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商品发布功能实现，接口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联调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9" name="Text 11"/>
          <p:cNvSpPr/>
          <p:nvPr>
            <p:custDataLst>
              <p:tags r:id="rId11"/>
            </p:custDataLst>
          </p:nvPr>
        </p:nvSpPr>
        <p:spPr>
          <a:xfrm>
            <a:off x="8330565" y="1417320"/>
            <a:ext cx="4206240" cy="363855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商品详情页面实现，部分接口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联调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1770" y="2127885"/>
            <a:ext cx="7511415" cy="41167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726680" y="2624455"/>
            <a:ext cx="6838315" cy="37922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04" y="68488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5879592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后端设计</a:t>
            </a:r>
            <a:endParaRPr lang="en-US" sz="4640" dirty="0"/>
          </a:p>
        </p:txBody>
      </p:sp>
      <p:sp>
        <p:nvSpPr>
          <p:cNvPr id="6" name="Text 1"/>
          <p:cNvSpPr/>
          <p:nvPr/>
        </p:nvSpPr>
        <p:spPr>
          <a:xfrm>
            <a:off x="832104" y="277977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1097280"/>
            <a:ext cx="12984480" cy="14173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40"/>
              </a:lnSpc>
              <a:buNone/>
            </a:pPr>
            <a:r>
              <a:rPr lang="en-US" sz="929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04</a:t>
            </a:r>
            <a:endParaRPr lang="en-US" sz="9290" dirty="0"/>
          </a:p>
        </p:txBody>
      </p:sp>
      <p:sp>
        <p:nvSpPr>
          <p:cNvPr id="8" name="Text 3"/>
          <p:cNvSpPr/>
          <p:nvPr/>
        </p:nvSpPr>
        <p:spPr>
          <a:xfrm>
            <a:off x="832104" y="401421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32104" y="3401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32104" y="525780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832104" y="463600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3767328"/>
            <a:ext cx="1362456" cy="1088136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1480" y="3767328"/>
            <a:ext cx="950976" cy="108813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9912" y="3767328"/>
            <a:ext cx="1088136" cy="1088136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4336" y="3767328"/>
            <a:ext cx="1362456" cy="1088136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10963656" y="5093208"/>
            <a:ext cx="2715768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密码修改</a:t>
            </a:r>
            <a:endParaRPr lang="en-US" sz="1850" dirty="0"/>
          </a:p>
        </p:txBody>
      </p:sp>
      <p:sp>
        <p:nvSpPr>
          <p:cNvPr id="8" name="Text 1"/>
          <p:cNvSpPr/>
          <p:nvPr/>
        </p:nvSpPr>
        <p:spPr>
          <a:xfrm>
            <a:off x="832104" y="2660904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后端实现功能/用户管理系统</a:t>
            </a:r>
            <a:endParaRPr lang="en-US" sz="4640" dirty="0"/>
          </a:p>
        </p:txBody>
      </p:sp>
      <p:sp>
        <p:nvSpPr>
          <p:cNvPr id="9" name="Text 2"/>
          <p:cNvSpPr/>
          <p:nvPr/>
        </p:nvSpPr>
        <p:spPr>
          <a:xfrm>
            <a:off x="7626096" y="5093208"/>
            <a:ext cx="2715768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用户头像上传</a:t>
            </a:r>
            <a:endParaRPr lang="en-US" sz="1850" dirty="0"/>
          </a:p>
        </p:txBody>
      </p:sp>
      <p:sp>
        <p:nvSpPr>
          <p:cNvPr id="10" name="Text 3"/>
          <p:cNvSpPr/>
          <p:nvPr/>
        </p:nvSpPr>
        <p:spPr>
          <a:xfrm>
            <a:off x="960120" y="5093208"/>
            <a:ext cx="2715768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用户注册和登录</a:t>
            </a:r>
            <a:endParaRPr lang="en-US" sz="1850" dirty="0"/>
          </a:p>
        </p:txBody>
      </p:sp>
      <p:sp>
        <p:nvSpPr>
          <p:cNvPr id="11" name="Text 4"/>
          <p:cNvSpPr/>
          <p:nvPr/>
        </p:nvSpPr>
        <p:spPr>
          <a:xfrm>
            <a:off x="4297680" y="5093208"/>
            <a:ext cx="2715768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获取和更新用户信息</a:t>
            </a:r>
            <a:endParaRPr lang="en-US" sz="18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858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02150" y="1179195"/>
            <a:ext cx="9058275" cy="2914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4502785" y="1751330"/>
            <a:ext cx="9057640" cy="4298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31850" y="1729105"/>
            <a:ext cx="5989320" cy="433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831850" y="2366645"/>
            <a:ext cx="5989320" cy="4406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832104" y="580644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835025" y="2996565"/>
            <a:ext cx="6233160" cy="431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831850" y="1101725"/>
            <a:ext cx="12984480" cy="1025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后端实现功能/商品管理系统</a:t>
            </a:r>
            <a:endParaRPr lang="en-US" sz="4640" dirty="0"/>
          </a:p>
        </p:txBody>
      </p:sp>
      <p:sp>
        <p:nvSpPr>
          <p:cNvPr id="11" name="Text 7"/>
          <p:cNvSpPr/>
          <p:nvPr/>
        </p:nvSpPr>
        <p:spPr>
          <a:xfrm>
            <a:off x="4526915" y="2418080"/>
            <a:ext cx="9033510" cy="5346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831850" y="2461260"/>
            <a:ext cx="5989320" cy="51542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创建商品</a:t>
            </a:r>
            <a:endParaRPr 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创建商品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商品图片上传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获取用户发布的商品列表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获取所有商品列表（支持多种过滤和搜索）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获取商品分类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根据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ID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获取用户详情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根据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ID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获取商品详情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pic>
        <p:nvPicPr>
          <p:cNvPr id="3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865" y="2559685"/>
            <a:ext cx="7593330" cy="5274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04" y="68488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525780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832104" y="1097280"/>
            <a:ext cx="12984480" cy="14173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40"/>
              </a:lnSpc>
              <a:buNone/>
            </a:pPr>
            <a:r>
              <a:rPr lang="en-US" sz="929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05</a:t>
            </a:r>
            <a:endParaRPr lang="en-US" sz="9290" dirty="0"/>
          </a:p>
        </p:txBody>
      </p:sp>
      <p:sp>
        <p:nvSpPr>
          <p:cNvPr id="7" name="Text 2"/>
          <p:cNvSpPr/>
          <p:nvPr/>
        </p:nvSpPr>
        <p:spPr>
          <a:xfrm>
            <a:off x="832104" y="463600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401421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32104" y="5879592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测试方案</a:t>
            </a:r>
            <a:endParaRPr lang="en-US" sz="4640" dirty="0"/>
          </a:p>
        </p:txBody>
      </p:sp>
      <p:sp>
        <p:nvSpPr>
          <p:cNvPr id="10" name="Text 5"/>
          <p:cNvSpPr/>
          <p:nvPr/>
        </p:nvSpPr>
        <p:spPr>
          <a:xfrm>
            <a:off x="832104" y="3401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832104" y="277977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41248" y="4133088"/>
            <a:ext cx="3858768" cy="95097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965192" y="4133088"/>
            <a:ext cx="3858768" cy="950976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2104" y="3145536"/>
            <a:ext cx="8010144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当前测试进展</a:t>
            </a:r>
            <a:endParaRPr lang="en-US" sz="4640" dirty="0"/>
          </a:p>
        </p:txBody>
      </p:sp>
      <p:sp>
        <p:nvSpPr>
          <p:cNvPr id="7" name="Text 1"/>
          <p:cNvSpPr/>
          <p:nvPr>
            <p:custDataLst>
              <p:tags r:id="rId6"/>
            </p:custDataLst>
          </p:nvPr>
        </p:nvSpPr>
        <p:spPr>
          <a:xfrm>
            <a:off x="5202936" y="4251960"/>
            <a:ext cx="3383280" cy="71323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覆盖了当前已经实现的部分api端点</a:t>
            </a:r>
            <a:endParaRPr lang="en-US" sz="1850" dirty="0"/>
          </a:p>
        </p:txBody>
      </p:sp>
      <p:sp>
        <p:nvSpPr>
          <p:cNvPr id="8" name="Text 2"/>
          <p:cNvSpPr/>
          <p:nvPr>
            <p:custDataLst>
              <p:tags r:id="rId7"/>
            </p:custDataLst>
          </p:nvPr>
        </p:nvSpPr>
        <p:spPr>
          <a:xfrm>
            <a:off x="1078992" y="4251960"/>
            <a:ext cx="3383280" cy="71323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进度：</a:t>
            </a: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目前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进行</a:t>
            </a: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写了一些测试用例</a:t>
            </a:r>
            <a:endParaRPr lang="en-US" sz="18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442073" y="1316609"/>
            <a:ext cx="475488" cy="4754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465568" y="2040128"/>
            <a:ext cx="475488" cy="47548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442073" y="2863977"/>
            <a:ext cx="475488" cy="475488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96823" y="2870327"/>
            <a:ext cx="475488" cy="475488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96823" y="1384554"/>
            <a:ext cx="475488" cy="475488"/>
          </a:xfrm>
          <a:prstGeom prst="rect">
            <a:avLst/>
          </a:prstGeom>
        </p:spPr>
      </p:pic>
      <p:pic>
        <p:nvPicPr>
          <p:cNvPr id="9" name="Image 7" descr="preencoded.png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96823" y="2042033"/>
            <a:ext cx="475488" cy="475488"/>
          </a:xfrm>
          <a:prstGeom prst="rect">
            <a:avLst/>
          </a:prstGeom>
        </p:spPr>
      </p:pic>
      <p:sp>
        <p:nvSpPr>
          <p:cNvPr id="10" name="Text 0"/>
          <p:cNvSpPr/>
          <p:nvPr>
            <p:custDataLst>
              <p:tags r:id="rId9"/>
            </p:custDataLst>
          </p:nvPr>
        </p:nvSpPr>
        <p:spPr>
          <a:xfrm>
            <a:off x="7598156" y="1390269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2</a:t>
            </a:r>
            <a:endParaRPr lang="en-US" sz="2320" dirty="0"/>
          </a:p>
        </p:txBody>
      </p:sp>
      <p:sp>
        <p:nvSpPr>
          <p:cNvPr id="11" name="Text 1"/>
          <p:cNvSpPr/>
          <p:nvPr>
            <p:custDataLst>
              <p:tags r:id="rId10"/>
            </p:custDataLst>
          </p:nvPr>
        </p:nvSpPr>
        <p:spPr>
          <a:xfrm>
            <a:off x="7662291" y="2073783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4</a:t>
            </a:r>
            <a:endParaRPr lang="en-US" sz="2320" dirty="0"/>
          </a:p>
        </p:txBody>
      </p:sp>
      <p:sp>
        <p:nvSpPr>
          <p:cNvPr id="12" name="Text 2"/>
          <p:cNvSpPr/>
          <p:nvPr>
            <p:custDataLst>
              <p:tags r:id="rId11"/>
            </p:custDataLst>
          </p:nvPr>
        </p:nvSpPr>
        <p:spPr>
          <a:xfrm>
            <a:off x="7605776" y="2910078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6</a:t>
            </a:r>
            <a:endParaRPr lang="en-US" sz="2320" dirty="0"/>
          </a:p>
        </p:txBody>
      </p:sp>
      <p:sp>
        <p:nvSpPr>
          <p:cNvPr id="13" name="Text 3"/>
          <p:cNvSpPr/>
          <p:nvPr>
            <p:custDataLst>
              <p:tags r:id="rId12"/>
            </p:custDataLst>
          </p:nvPr>
        </p:nvSpPr>
        <p:spPr>
          <a:xfrm>
            <a:off x="1170051" y="2938018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5</a:t>
            </a:r>
            <a:endParaRPr lang="en-US" sz="2320" dirty="0"/>
          </a:p>
        </p:txBody>
      </p:sp>
      <p:sp>
        <p:nvSpPr>
          <p:cNvPr id="14" name="Text 4"/>
          <p:cNvSpPr/>
          <p:nvPr>
            <p:custDataLst>
              <p:tags r:id="rId13"/>
            </p:custDataLst>
          </p:nvPr>
        </p:nvSpPr>
        <p:spPr>
          <a:xfrm>
            <a:off x="1142746" y="1489964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1</a:t>
            </a:r>
            <a:endParaRPr lang="en-US" sz="2320" dirty="0"/>
          </a:p>
        </p:txBody>
      </p:sp>
      <p:sp>
        <p:nvSpPr>
          <p:cNvPr id="15" name="Text 5"/>
          <p:cNvSpPr/>
          <p:nvPr>
            <p:custDataLst>
              <p:tags r:id="rId14"/>
            </p:custDataLst>
          </p:nvPr>
        </p:nvSpPr>
        <p:spPr>
          <a:xfrm>
            <a:off x="1170051" y="2214118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3</a:t>
            </a:r>
            <a:endParaRPr lang="en-US" sz="2320" dirty="0"/>
          </a:p>
        </p:txBody>
      </p:sp>
      <p:sp>
        <p:nvSpPr>
          <p:cNvPr id="16" name="Text 6"/>
          <p:cNvSpPr/>
          <p:nvPr>
            <p:custDataLst>
              <p:tags r:id="rId15"/>
            </p:custDataLst>
          </p:nvPr>
        </p:nvSpPr>
        <p:spPr>
          <a:xfrm>
            <a:off x="1609090" y="2823845"/>
            <a:ext cx="5696585" cy="5156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错误处理</a:t>
            </a:r>
            <a:endParaRPr lang="en-US" sz="1850" dirty="0"/>
          </a:p>
        </p:txBody>
      </p:sp>
      <p:sp>
        <p:nvSpPr>
          <p:cNvPr id="17" name="Text 7"/>
          <p:cNvSpPr/>
          <p:nvPr>
            <p:custDataLst>
              <p:tags r:id="rId16"/>
            </p:custDataLst>
          </p:nvPr>
        </p:nvSpPr>
        <p:spPr>
          <a:xfrm>
            <a:off x="8101330" y="1351280"/>
            <a:ext cx="5696585" cy="5321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用户注册与身份验证</a:t>
            </a:r>
            <a:endParaRPr lang="en-US" sz="1850" dirty="0"/>
          </a:p>
        </p:txBody>
      </p:sp>
      <p:sp>
        <p:nvSpPr>
          <p:cNvPr id="18" name="Text 8"/>
          <p:cNvSpPr/>
          <p:nvPr/>
        </p:nvSpPr>
        <p:spPr>
          <a:xfrm>
            <a:off x="831850" y="554990"/>
            <a:ext cx="12984480" cy="8293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自动化测试</a:t>
            </a:r>
            <a:endParaRPr lang="en-US" sz="4640" dirty="0"/>
          </a:p>
        </p:txBody>
      </p:sp>
      <p:sp>
        <p:nvSpPr>
          <p:cNvPr id="19" name="Text 9"/>
          <p:cNvSpPr/>
          <p:nvPr>
            <p:custDataLst>
              <p:tags r:id="rId17"/>
            </p:custDataLst>
          </p:nvPr>
        </p:nvSpPr>
        <p:spPr>
          <a:xfrm>
            <a:off x="1609090" y="1489710"/>
            <a:ext cx="5696585" cy="5842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单元测试覆盖范围：</a:t>
            </a:r>
            <a:endParaRPr lang="en-US" sz="1850" dirty="0"/>
          </a:p>
        </p:txBody>
      </p:sp>
      <p:sp>
        <p:nvSpPr>
          <p:cNvPr id="20" name="Text 10"/>
          <p:cNvSpPr/>
          <p:nvPr/>
        </p:nvSpPr>
        <p:spPr>
          <a:xfrm>
            <a:off x="832104" y="566928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21" name="Text 11"/>
          <p:cNvSpPr/>
          <p:nvPr>
            <p:custDataLst>
              <p:tags r:id="rId18"/>
            </p:custDataLst>
          </p:nvPr>
        </p:nvSpPr>
        <p:spPr>
          <a:xfrm>
            <a:off x="8101330" y="2040255"/>
            <a:ext cx="5696585" cy="584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权限验证</a:t>
            </a:r>
            <a:endParaRPr lang="en-US" sz="1850" dirty="0"/>
          </a:p>
        </p:txBody>
      </p:sp>
      <p:sp>
        <p:nvSpPr>
          <p:cNvPr id="22" name="Text 12"/>
          <p:cNvSpPr/>
          <p:nvPr>
            <p:custDataLst>
              <p:tags r:id="rId19"/>
            </p:custDataLst>
          </p:nvPr>
        </p:nvSpPr>
        <p:spPr>
          <a:xfrm>
            <a:off x="1609090" y="2074545"/>
            <a:ext cx="5696585" cy="5080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数据创建和检索</a:t>
            </a:r>
            <a:endParaRPr lang="en-US" sz="1850" dirty="0"/>
          </a:p>
        </p:txBody>
      </p:sp>
      <p:sp>
        <p:nvSpPr>
          <p:cNvPr id="23" name="Text 13"/>
          <p:cNvSpPr/>
          <p:nvPr>
            <p:custDataLst>
              <p:tags r:id="rId20"/>
            </p:custDataLst>
          </p:nvPr>
        </p:nvSpPr>
        <p:spPr>
          <a:xfrm>
            <a:off x="8101330" y="2903220"/>
            <a:ext cx="5696585" cy="4864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边界情况</a:t>
            </a:r>
            <a:endParaRPr lang="en-US" sz="1850" dirty="0"/>
          </a:p>
        </p:txBody>
      </p:sp>
      <p:pic>
        <p:nvPicPr>
          <p:cNvPr id="3" name="图片 5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294380" y="3415030"/>
            <a:ext cx="7938770" cy="4548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078992" y="4562856"/>
            <a:ext cx="598932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3. 前端设计</a:t>
            </a:r>
            <a:endParaRPr lang="en-US" sz="2320" dirty="0"/>
          </a:p>
        </p:txBody>
      </p:sp>
      <p:sp>
        <p:nvSpPr>
          <p:cNvPr id="5" name="Text 1"/>
          <p:cNvSpPr/>
          <p:nvPr/>
        </p:nvSpPr>
        <p:spPr>
          <a:xfrm>
            <a:off x="1078992" y="5184648"/>
            <a:ext cx="598932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5. 测试方案</a:t>
            </a:r>
            <a:endParaRPr lang="en-US" sz="2320" dirty="0"/>
          </a:p>
        </p:txBody>
      </p:sp>
      <p:sp>
        <p:nvSpPr>
          <p:cNvPr id="6" name="Text 2"/>
          <p:cNvSpPr/>
          <p:nvPr/>
        </p:nvSpPr>
        <p:spPr>
          <a:xfrm>
            <a:off x="7571232" y="5184648"/>
            <a:ext cx="598932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6. 后续开发计划</a:t>
            </a:r>
            <a:endParaRPr lang="en-US" sz="2320" dirty="0"/>
          </a:p>
        </p:txBody>
      </p:sp>
      <p:sp>
        <p:nvSpPr>
          <p:cNvPr id="7" name="Text 3"/>
          <p:cNvSpPr/>
          <p:nvPr/>
        </p:nvSpPr>
        <p:spPr>
          <a:xfrm>
            <a:off x="7571232" y="4562856"/>
            <a:ext cx="598932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4. 后端设计</a:t>
            </a:r>
            <a:endParaRPr lang="en-US" sz="2320" dirty="0"/>
          </a:p>
        </p:txBody>
      </p:sp>
      <p:sp>
        <p:nvSpPr>
          <p:cNvPr id="8" name="Text 4"/>
          <p:cNvSpPr/>
          <p:nvPr/>
        </p:nvSpPr>
        <p:spPr>
          <a:xfrm>
            <a:off x="7571232" y="3941064"/>
            <a:ext cx="598932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2. API设计</a:t>
            </a:r>
            <a:endParaRPr lang="en-US" sz="2320" dirty="0"/>
          </a:p>
        </p:txBody>
      </p:sp>
      <p:sp>
        <p:nvSpPr>
          <p:cNvPr id="9" name="Text 5"/>
          <p:cNvSpPr/>
          <p:nvPr/>
        </p:nvSpPr>
        <p:spPr>
          <a:xfrm>
            <a:off x="1078992" y="3941064"/>
            <a:ext cx="598932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1. 原型设计</a:t>
            </a:r>
            <a:endParaRPr lang="en-US" sz="2320" dirty="0"/>
          </a:p>
        </p:txBody>
      </p:sp>
      <p:sp>
        <p:nvSpPr>
          <p:cNvPr id="10" name="Text 6"/>
          <p:cNvSpPr/>
          <p:nvPr/>
        </p:nvSpPr>
        <p:spPr>
          <a:xfrm>
            <a:off x="832104" y="2569464"/>
            <a:ext cx="12984480" cy="9784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7690"/>
              </a:lnSpc>
              <a:buNone/>
            </a:pPr>
            <a:r>
              <a:rPr lang="en-US" sz="641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CONTENTS</a:t>
            </a:r>
            <a:endParaRPr lang="en-US" sz="641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3456432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手动测试</a:t>
            </a:r>
            <a:endParaRPr lang="en-US" sz="4640" dirty="0"/>
          </a:p>
        </p:txBody>
      </p:sp>
      <p:sp>
        <p:nvSpPr>
          <p:cNvPr id="5" name="Text 1"/>
          <p:cNvSpPr/>
          <p:nvPr/>
        </p:nvSpPr>
        <p:spPr>
          <a:xfrm>
            <a:off x="832104" y="5312664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078992" y="4562856"/>
            <a:ext cx="1248156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同时进行了postman手动api测试</a:t>
            </a:r>
            <a:endParaRPr lang="en-US" sz="185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460" y="3275330"/>
            <a:ext cx="6318250" cy="4737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04" y="68488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5879592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后续开发计划</a:t>
            </a:r>
            <a:endParaRPr lang="en-US" sz="4640" dirty="0"/>
          </a:p>
        </p:txBody>
      </p:sp>
      <p:sp>
        <p:nvSpPr>
          <p:cNvPr id="6" name="Text 1"/>
          <p:cNvSpPr/>
          <p:nvPr/>
        </p:nvSpPr>
        <p:spPr>
          <a:xfrm>
            <a:off x="832104" y="401421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63600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525780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32104" y="277977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32104" y="3401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832104" y="1097280"/>
            <a:ext cx="12984480" cy="14173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40"/>
              </a:lnSpc>
              <a:buNone/>
            </a:pPr>
            <a:r>
              <a:rPr lang="en-US" sz="929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06</a:t>
            </a:r>
            <a:endParaRPr lang="en-US" sz="929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488" y="2331720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488" y="2331720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31720"/>
            <a:ext cx="4544568" cy="454456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641848" y="4389120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1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8028432" y="3008376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2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8028432" y="5760720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3</a:t>
            </a:r>
            <a:endParaRPr lang="en-US" sz="2320" dirty="0"/>
          </a:p>
        </p:txBody>
      </p:sp>
      <p:sp>
        <p:nvSpPr>
          <p:cNvPr id="9" name="Text 3"/>
          <p:cNvSpPr/>
          <p:nvPr/>
        </p:nvSpPr>
        <p:spPr>
          <a:xfrm>
            <a:off x="9710928" y="538581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测试计划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9710928" y="6007608"/>
            <a:ext cx="3986784" cy="71323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•继续完成剩下功能的测试用例</a:t>
            </a:r>
            <a:endParaRPr lang="en-US" sz="1850" dirty="0"/>
          </a:p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•等待后端写完接口进行测试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9710928" y="2761488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后端计划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832104" y="1362456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后续开发计划</a:t>
            </a:r>
            <a:endParaRPr lang="en-US" sz="4640" dirty="0"/>
          </a:p>
        </p:txBody>
      </p:sp>
      <p:sp>
        <p:nvSpPr>
          <p:cNvPr id="13" name="Text 7"/>
          <p:cNvSpPr/>
          <p:nvPr/>
        </p:nvSpPr>
        <p:spPr>
          <a:xfrm>
            <a:off x="9710928" y="3383280"/>
            <a:ext cx="3986784" cy="10698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•商品评论、收藏、关注功能实现</a:t>
            </a:r>
            <a:endParaRPr lang="en-US" sz="1850" dirty="0"/>
          </a:p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•交易记录管理</a:t>
            </a:r>
            <a:endParaRPr lang="en-US" sz="1850" dirty="0"/>
          </a:p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•通知系统相关接口实现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454025" y="4160520"/>
            <a:ext cx="4008755" cy="17741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•继续完成剩下页面</a:t>
            </a:r>
            <a:endParaRPr lang="en-US" sz="1850" dirty="0"/>
          </a:p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•关于商品评论、收藏、关注功能实现</a:t>
            </a:r>
            <a:endParaRPr lang="en-US" sz="1850" dirty="0"/>
          </a:p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•交易记录管理以及通知系统</a:t>
            </a:r>
            <a:endParaRPr lang="en-US" sz="1850" dirty="0"/>
          </a:p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•进行前后端联调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950976" y="3547872"/>
            <a:ext cx="3511296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前端计划</a:t>
            </a:r>
            <a:endParaRPr lang="en-US" sz="232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3630168"/>
            <a:ext cx="12984480" cy="9784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7690"/>
              </a:lnSpc>
              <a:buNone/>
            </a:pPr>
            <a:r>
              <a:rPr lang="en-US" sz="641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Thank You</a:t>
            </a:r>
            <a:endParaRPr lang="en-US" sz="641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858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34" y="7192391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525780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832104" y="3401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01421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1850" y="997585"/>
            <a:ext cx="12984480" cy="11201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40"/>
              </a:lnSpc>
              <a:buNone/>
            </a:pPr>
            <a:r>
              <a:rPr lang="en-US" sz="929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01</a:t>
            </a:r>
            <a:endParaRPr lang="en-US" sz="9290" dirty="0"/>
          </a:p>
        </p:txBody>
      </p:sp>
      <p:sp>
        <p:nvSpPr>
          <p:cNvPr id="9" name="Text 4"/>
          <p:cNvSpPr/>
          <p:nvPr/>
        </p:nvSpPr>
        <p:spPr>
          <a:xfrm>
            <a:off x="832104" y="463600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31850" y="6064250"/>
            <a:ext cx="12984480" cy="6210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原型设计</a:t>
            </a:r>
            <a:endParaRPr lang="en-US" sz="4640" dirty="0"/>
          </a:p>
        </p:txBody>
      </p:sp>
      <p:sp>
        <p:nvSpPr>
          <p:cNvPr id="11" name="Text 6"/>
          <p:cNvSpPr/>
          <p:nvPr/>
        </p:nvSpPr>
        <p:spPr>
          <a:xfrm>
            <a:off x="832104" y="277977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823" y="938403"/>
            <a:ext cx="475488" cy="475488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1170051" y="1023239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1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831850" y="254635"/>
            <a:ext cx="8009890" cy="5638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原型设计内容</a:t>
            </a:r>
            <a:endParaRPr lang="en-US" sz="4640" dirty="0"/>
          </a:p>
        </p:txBody>
      </p:sp>
      <p:sp>
        <p:nvSpPr>
          <p:cNvPr id="9" name="Text 3"/>
          <p:cNvSpPr/>
          <p:nvPr/>
        </p:nvSpPr>
        <p:spPr>
          <a:xfrm>
            <a:off x="1609090" y="4321175"/>
            <a:ext cx="7214870" cy="5346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832104" y="5303520"/>
            <a:ext cx="801014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1609090" y="938530"/>
            <a:ext cx="7214870" cy="3860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网站地图+线框图展示</a:t>
            </a:r>
            <a:endParaRPr lang="en-US" sz="1850" dirty="0"/>
          </a:p>
        </p:txBody>
      </p:sp>
      <p:pic>
        <p:nvPicPr>
          <p:cNvPr id="12" name="图片 11" descr="c59a01a5c0915b8232a9fa99505025a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930" y="1325245"/>
            <a:ext cx="7430135" cy="6050915"/>
          </a:xfrm>
          <a:prstGeom prst="rect">
            <a:avLst/>
          </a:prstGeom>
        </p:spPr>
      </p:pic>
      <p:pic>
        <p:nvPicPr>
          <p:cNvPr id="13" name="图片 12" descr="a89dc3b38dfab0c62145a4b7d6a7bb6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540" y="1444625"/>
            <a:ext cx="6168390" cy="62153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918" y="476758"/>
            <a:ext cx="475488" cy="475488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410335" y="476885"/>
            <a:ext cx="9562465" cy="4597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墨刀设计图展示</a:t>
            </a:r>
            <a:endParaRPr lang="en-US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</p:txBody>
      </p:sp>
      <p:sp>
        <p:nvSpPr>
          <p:cNvPr id="6" name="Text 0"/>
          <p:cNvSpPr/>
          <p:nvPr/>
        </p:nvSpPr>
        <p:spPr>
          <a:xfrm>
            <a:off x="1012571" y="556133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2</a:t>
            </a:r>
            <a:endParaRPr lang="en-US" sz="2320" dirty="0"/>
          </a:p>
        </p:txBody>
      </p:sp>
      <p:pic>
        <p:nvPicPr>
          <p:cNvPr id="15" name="图片 14" descr="43ae256c97c8d5d0acdc27fdfafe02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20" y="1448435"/>
            <a:ext cx="4869180" cy="5528945"/>
          </a:xfrm>
          <a:prstGeom prst="rect">
            <a:avLst/>
          </a:prstGeom>
        </p:spPr>
      </p:pic>
      <p:pic>
        <p:nvPicPr>
          <p:cNvPr id="17" name="图片 16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765" y="1448435"/>
            <a:ext cx="4530725" cy="5490210"/>
          </a:xfrm>
          <a:prstGeom prst="rect">
            <a:avLst/>
          </a:prstGeom>
        </p:spPr>
      </p:pic>
      <p:pic>
        <p:nvPicPr>
          <p:cNvPr id="18" name="图片 17" descr="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9845" y="1214755"/>
            <a:ext cx="4140200" cy="5712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04" y="68488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463600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832104" y="1097280"/>
            <a:ext cx="12984480" cy="14173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40"/>
              </a:lnSpc>
              <a:buNone/>
            </a:pPr>
            <a:r>
              <a:rPr lang="en-US" sz="929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02</a:t>
            </a:r>
            <a:endParaRPr lang="en-US" sz="9290" dirty="0"/>
          </a:p>
        </p:txBody>
      </p:sp>
      <p:sp>
        <p:nvSpPr>
          <p:cNvPr id="7" name="Text 2"/>
          <p:cNvSpPr/>
          <p:nvPr/>
        </p:nvSpPr>
        <p:spPr>
          <a:xfrm>
            <a:off x="832104" y="277977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5879592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API设计</a:t>
            </a:r>
            <a:endParaRPr lang="en-US" sz="4640" dirty="0"/>
          </a:p>
        </p:txBody>
      </p:sp>
      <p:sp>
        <p:nvSpPr>
          <p:cNvPr id="9" name="Text 4"/>
          <p:cNvSpPr/>
          <p:nvPr/>
        </p:nvSpPr>
        <p:spPr>
          <a:xfrm>
            <a:off x="832104" y="3401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32104" y="401421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832104" y="525780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9870" y="-8890"/>
            <a:ext cx="14630400" cy="823874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951230" y="1942465"/>
            <a:ext cx="3511550" cy="4946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我们小组通过apifox进行api设计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831850" y="2440940"/>
            <a:ext cx="3986530" cy="6807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通过小组讨论，首先确定了该项目的数据模型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，包含了八张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表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832104" y="1051560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API设计内容</a:t>
            </a:r>
            <a:endParaRPr lang="en-US" sz="4640" dirty="0"/>
          </a:p>
        </p:txBody>
      </p:sp>
      <p:sp>
        <p:nvSpPr>
          <p:cNvPr id="13" name="Text 7"/>
          <p:cNvSpPr/>
          <p:nvPr/>
        </p:nvSpPr>
        <p:spPr>
          <a:xfrm>
            <a:off x="9710928" y="556869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88925"/>
            <a:ext cx="7957820" cy="352488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3900" y="4186555"/>
            <a:ext cx="7709535" cy="32010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5" y="3828415"/>
            <a:ext cx="5489575" cy="39427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8890"/>
            <a:ext cx="14859635" cy="823849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951230" y="1942465"/>
            <a:ext cx="3511550" cy="4946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我们小组通过apifox进行api设计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831850" y="2440940"/>
            <a:ext cx="3048635" cy="4705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同时完成多个接口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设计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832104" y="1051560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API设计内容</a:t>
            </a:r>
            <a:endParaRPr lang="en-US" sz="4640" dirty="0"/>
          </a:p>
        </p:txBody>
      </p:sp>
      <p:sp>
        <p:nvSpPr>
          <p:cNvPr id="13" name="Text 7"/>
          <p:cNvSpPr/>
          <p:nvPr/>
        </p:nvSpPr>
        <p:spPr>
          <a:xfrm>
            <a:off x="9710928" y="556869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3333115"/>
            <a:ext cx="6289040" cy="41186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7470" y="1591945"/>
            <a:ext cx="7690485" cy="4855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04" y="68488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277977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832104" y="401421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63600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525780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32104" y="3401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32104" y="1097280"/>
            <a:ext cx="12984480" cy="14173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40"/>
              </a:lnSpc>
              <a:buNone/>
            </a:pPr>
            <a:r>
              <a:rPr lang="en-US" sz="929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03</a:t>
            </a:r>
            <a:endParaRPr lang="en-US" sz="9290" dirty="0"/>
          </a:p>
        </p:txBody>
      </p:sp>
      <p:sp>
        <p:nvSpPr>
          <p:cNvPr id="11" name="Text 6"/>
          <p:cNvSpPr/>
          <p:nvPr/>
        </p:nvSpPr>
        <p:spPr>
          <a:xfrm>
            <a:off x="832104" y="5879592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前端设计</a:t>
            </a:r>
            <a:endParaRPr lang="en-US" sz="464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0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1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2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3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4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5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6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7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8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9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0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1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2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3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4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5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6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7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8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9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0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1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2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3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4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5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6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7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8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9.xml><?xml version="1.0" encoding="utf-8"?>
<p:tagLst xmlns:p="http://schemas.openxmlformats.org/presentationml/2006/main">
  <p:tag name="KSO_WM_DIAGRAM_VIRTUALLY_FRAME" val="{&quot;height&quot;:74.87999999999997,&quot;left&quot;:66.24,&quot;top&quot;:325.44,&quot;width&quot;:628.5600000000001}"/>
</p:tagLst>
</file>

<file path=ppt/tags/tag4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40.xml><?xml version="1.0" encoding="utf-8"?>
<p:tagLst xmlns:p="http://schemas.openxmlformats.org/presentationml/2006/main">
  <p:tag name="KSO_WM_DIAGRAM_VIRTUALLY_FRAME" val="{&quot;height&quot;:74.87999999999997,&quot;left&quot;:66.24,&quot;top&quot;:325.44,&quot;width&quot;:628.5600000000001}"/>
</p:tagLst>
</file>

<file path=ppt/tags/tag41.xml><?xml version="1.0" encoding="utf-8"?>
<p:tagLst xmlns:p="http://schemas.openxmlformats.org/presentationml/2006/main">
  <p:tag name="KSO_WM_DIAGRAM_VIRTUALLY_FRAME" val="{&quot;height&quot;:74.87999999999997,&quot;left&quot;:66.24,&quot;top&quot;:325.44,&quot;width&quot;:628.5600000000001}"/>
</p:tagLst>
</file>

<file path=ppt/tags/tag42.xml><?xml version="1.0" encoding="utf-8"?>
<p:tagLst xmlns:p="http://schemas.openxmlformats.org/presentationml/2006/main">
  <p:tag name="KSO_WM_DIAGRAM_VIRTUALLY_FRAME" val="{&quot;height&quot;:74.87999999999997,&quot;left&quot;:66.24,&quot;top&quot;:325.44,&quot;width&quot;:628.5600000000001}"/>
</p:tagLst>
</file>

<file path=ppt/tags/tag43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44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45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46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47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48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49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5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50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51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52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53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54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55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56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57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58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59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6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60.xml><?xml version="1.0" encoding="utf-8"?>
<p:tagLst xmlns:p="http://schemas.openxmlformats.org/presentationml/2006/main">
  <p:tag name="KSO_WM_DIAGRAM_VIRTUALLY_FRAME" val="{&quot;height&quot;:321.13,&quot;left&quot;:66.24,&quot;top&quot;:103.66999999999999,&quot;width&quot;:1020.24}"/>
</p:tagLst>
</file>

<file path=ppt/tags/tag7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8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9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754</Words>
  <Application>WPS 演示</Application>
  <PresentationFormat>On-screen Show (16:9)</PresentationFormat>
  <Paragraphs>184</Paragraphs>
  <Slides>23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6" baseType="lpstr">
      <vt:lpstr>Arial</vt:lpstr>
      <vt:lpstr>宋体</vt:lpstr>
      <vt:lpstr>Wingdings</vt:lpstr>
      <vt:lpstr>Roboto-Roboto-Bold</vt:lpstr>
      <vt:lpstr>Segoe Print</vt:lpstr>
      <vt:lpstr>Roboto-Roboto-Bold</vt:lpstr>
      <vt:lpstr>Roboto-Roboto-Bold</vt:lpstr>
      <vt:lpstr>Calibri</vt:lpstr>
      <vt:lpstr>微软雅黑</vt:lpstr>
      <vt:lpstr>Arial Unicode MS</vt:lpstr>
      <vt:lpstr>等线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敷诋。</cp:lastModifiedBy>
  <cp:revision>6</cp:revision>
  <dcterms:created xsi:type="dcterms:W3CDTF">2025-04-28T07:25:00Z</dcterms:created>
  <dcterms:modified xsi:type="dcterms:W3CDTF">2025-06-06T10:48:18Z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7AA76513EEB641AD8327A975677A5A78_13</vt:lpwstr>
  </property>
  <property fmtid="{D5CDD505-2E9C-101B-9397-08002B2CF9AE}" pid="3" name="KSOProductBuildVer">
    <vt:lpwstr>2052-12.1.0.21171</vt:lpwstr>
  </property>
</Properties>
</file>